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  <p:sldId id="264" r:id="rId10"/>
    <p:sldId id="265" r:id="rId11"/>
    <p:sldId id="266" r:id="rId12"/>
    <p:sldId id="270" r:id="rId13"/>
    <p:sldId id="271" r:id="rId14"/>
    <p:sldId id="273" r:id="rId15"/>
    <p:sldId id="278" r:id="rId16"/>
    <p:sldId id="275" r:id="rId17"/>
    <p:sldId id="276" r:id="rId18"/>
    <p:sldId id="267" r:id="rId19"/>
    <p:sldId id="268" r:id="rId20"/>
    <p:sldId id="269" r:id="rId21"/>
    <p:sldId id="272" r:id="rId22"/>
    <p:sldId id="274" r:id="rId23"/>
    <p:sldId id="277" r:id="rId24"/>
    <p:sldId id="279" r:id="rId25"/>
    <p:sldId id="280" r:id="rId26"/>
    <p:sldId id="282" r:id="rId27"/>
    <p:sldId id="281" r:id="rId28"/>
    <p:sldId id="283" r:id="rId29"/>
    <p:sldId id="285" r:id="rId30"/>
  </p:sldIdLst>
  <p:sldSz cx="10080625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DDA4"/>
    <a:srgbClr val="F7C6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76" y="-90"/>
      </p:cViewPr>
      <p:guideLst>
        <p:guide orient="horz" pos="2160"/>
        <p:guide pos="31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6047" y="2130426"/>
            <a:ext cx="8568531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094" y="3886200"/>
            <a:ext cx="705643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08453" y="274639"/>
            <a:ext cx="2268141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4031" y="274639"/>
            <a:ext cx="6636411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300" y="4406901"/>
            <a:ext cx="856853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300" y="2906713"/>
            <a:ext cx="856853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4031" y="1600201"/>
            <a:ext cx="445227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24318" y="1600201"/>
            <a:ext cx="445227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031" y="1535113"/>
            <a:ext cx="445402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4031" y="2174875"/>
            <a:ext cx="445402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0818" y="1535113"/>
            <a:ext cx="445577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20818" y="2174875"/>
            <a:ext cx="445577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032" y="273050"/>
            <a:ext cx="331645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41245" y="273051"/>
            <a:ext cx="563534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032" y="1435101"/>
            <a:ext cx="331645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5873" y="4800600"/>
            <a:ext cx="604837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5873" y="612775"/>
            <a:ext cx="604837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5873" y="5367338"/>
            <a:ext cx="604837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031" y="274638"/>
            <a:ext cx="907256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031" y="1600201"/>
            <a:ext cx="907256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04031" y="6356351"/>
            <a:ext cx="23521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444214" y="6356351"/>
            <a:ext cx="31921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224448" y="6356351"/>
            <a:ext cx="23521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new-old.ngonb.ru/landmark/" TargetMode="External"/><Relationship Id="rId2" Type="http://schemas.openxmlformats.org/officeDocument/2006/relationships/hyperlink" Target="https://nsk.novosibdom.ru/memorial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new-old.ngonb.ru/landmark/" TargetMode="External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2.jpeg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24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1800" y="2132856"/>
            <a:ext cx="9361040" cy="1470025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Bookman Old Style" panose="02050604050505020204" pitchFamily="18" charset="0"/>
                <a:cs typeface="Aharoni" panose="02010803020104030203" pitchFamily="2" charset="-79"/>
              </a:rPr>
              <a:t>Работа с историческими источниками в рамках изучения курса истории родного края</a:t>
            </a:r>
            <a:endParaRPr lang="ru-RU" b="1" dirty="0">
              <a:latin typeface="Bookman Old Style" panose="02050604050505020204" pitchFamily="18" charset="0"/>
              <a:cs typeface="Aharoni" panose="02010803020104030203" pitchFamily="2" charset="-79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39688" y="4365104"/>
            <a:ext cx="7056438" cy="1584176"/>
          </a:xfrm>
        </p:spPr>
        <p:txBody>
          <a:bodyPr>
            <a:noAutofit/>
          </a:bodyPr>
          <a:lstStyle/>
          <a:p>
            <a:pPr algn="r"/>
            <a:r>
              <a:rPr lang="ru-RU" sz="28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Крымская Инна Сергеевна, </a:t>
            </a:r>
          </a:p>
          <a:p>
            <a:pPr algn="r"/>
            <a:r>
              <a:rPr lang="ru-RU" sz="28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учитель истории и обществознания </a:t>
            </a:r>
          </a:p>
          <a:p>
            <a:pPr algn="r"/>
            <a:r>
              <a:rPr lang="ru-RU" sz="28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МБОУ СОШ №184</a:t>
            </a:r>
            <a:endParaRPr lang="ru-RU" sz="2800" b="1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199" y="3501008"/>
            <a:ext cx="2523749" cy="2276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1634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Bookman Old Style" panose="02050604050505020204" pitchFamily="18" charset="0"/>
              </a:rPr>
              <a:t>Пример использования</a:t>
            </a:r>
            <a:endParaRPr lang="ru-RU" b="1" dirty="0"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Критика источника</a:t>
            </a:r>
            <a:r>
              <a:rPr lang="ru-RU" dirty="0"/>
              <a:t>. Ученики учатся анализировать достоверность информации, например, определять, является ли источник копией, реконструкцией или это подлинник.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52" b="27424"/>
          <a:stretch/>
        </p:blipFill>
        <p:spPr>
          <a:xfrm>
            <a:off x="1655936" y="3740727"/>
            <a:ext cx="6517559" cy="25769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345289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Bookman Old Style" panose="02050604050505020204" pitchFamily="18" charset="0"/>
              </a:rPr>
              <a:t>Пример использования</a:t>
            </a:r>
            <a:endParaRPr lang="ru-RU" b="1" dirty="0"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Реконструкция</a:t>
            </a:r>
            <a:r>
              <a:rPr lang="ru-RU" dirty="0"/>
              <a:t> </a:t>
            </a:r>
            <a:r>
              <a:rPr lang="ru-RU" dirty="0" smtClean="0"/>
              <a:t>— </a:t>
            </a:r>
            <a:r>
              <a:rPr lang="ru-RU" dirty="0"/>
              <a:t>ученики </a:t>
            </a:r>
            <a:r>
              <a:rPr lang="ru-RU" dirty="0" smtClean="0"/>
              <a:t>могут попробовать  </a:t>
            </a:r>
            <a:r>
              <a:rPr lang="ru-RU" dirty="0"/>
              <a:t>изготовить </a:t>
            </a:r>
            <a:r>
              <a:rPr lang="ru-RU" dirty="0" smtClean="0"/>
              <a:t>посуду из глины или каменные орудия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000" y="2996952"/>
            <a:ext cx="5618155" cy="31602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438200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Bookman Old Style" panose="02050604050505020204" pitchFamily="18" charset="0"/>
              </a:rPr>
              <a:t>Органика – тоже источник! </a:t>
            </a:r>
            <a:endParaRPr lang="ru-RU" b="1" dirty="0">
              <a:latin typeface="Bookman Old Style" panose="020506040505050202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00695" y="1340768"/>
            <a:ext cx="9288809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О чем может рассказать археологу рыбья чешуя?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832" y="2050295"/>
            <a:ext cx="8359038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8153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808" y="188640"/>
            <a:ext cx="9072563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Bookman Old Style" panose="02050604050505020204" pitchFamily="18" charset="0"/>
              </a:rPr>
              <a:t>Органика – тоже источник! </a:t>
            </a:r>
            <a:endParaRPr lang="ru-RU" sz="4000" b="1" dirty="0">
              <a:latin typeface="Bookman Old Style" panose="020506040505050202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41098" y="1350715"/>
            <a:ext cx="9660198" cy="4525963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Bookman Old Style" panose="02050604050505020204" pitchFamily="18" charset="0"/>
              </a:rPr>
              <a:t>О том, что на территории области жили рыбаки?</a:t>
            </a:r>
          </a:p>
          <a:p>
            <a:r>
              <a:rPr lang="ru-RU" sz="2400" b="1" dirty="0" smtClean="0">
                <a:latin typeface="Bookman Old Style" panose="02050604050505020204" pitchFamily="18" charset="0"/>
              </a:rPr>
              <a:t>Об образе питания?</a:t>
            </a:r>
          </a:p>
          <a:p>
            <a:r>
              <a:rPr lang="ru-RU" sz="2400" b="1" dirty="0" smtClean="0">
                <a:latin typeface="Bookman Old Style" panose="02050604050505020204" pitchFamily="18" charset="0"/>
              </a:rPr>
              <a:t>А как насчет хронологии? </a:t>
            </a:r>
          </a:p>
          <a:p>
            <a:r>
              <a:rPr lang="ru-RU" sz="2400" b="1" dirty="0" smtClean="0">
                <a:latin typeface="Bookman Old Style" panose="02050604050505020204" pitchFamily="18" charset="0"/>
              </a:rPr>
              <a:t>В какое время года чаще рыбачили? Какая рыба водилась?</a:t>
            </a:r>
            <a:endParaRPr lang="ru-RU" sz="2400" b="1" dirty="0">
              <a:latin typeface="Bookman Old Style" panose="020506040505050202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225" y="3613697"/>
            <a:ext cx="7262571" cy="3244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8452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Bookman Old Style" panose="02050604050505020204" pitchFamily="18" charset="0"/>
              </a:rPr>
              <a:t>Органика – тоже источник! </a:t>
            </a:r>
            <a:endParaRPr lang="ru-RU" b="1" dirty="0">
              <a:latin typeface="Bookman Old Style" panose="020506040505050202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00695" y="1340768"/>
            <a:ext cx="5447729" cy="452596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dirty="0" smtClean="0"/>
              <a:t>Как узнали, когда жил этот человек? В каком возрасте умер и даже от чего?</a:t>
            </a:r>
          </a:p>
          <a:p>
            <a:pPr marL="0" indent="0">
              <a:buNone/>
            </a:pPr>
            <a:r>
              <a:rPr lang="ru-RU" dirty="0" smtClean="0"/>
              <a:t>Рассказать детям о лабораторных методах анализа</a:t>
            </a:r>
            <a:r>
              <a:rPr lang="ru-RU" dirty="0"/>
              <a:t>: радиоуглеродный метод используется для датирования древесины, древесного угля и костей, а также семян и плодов растений, текстиля, жирных кислот в древней керамике и наскальной живописи.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4448" y="1340768"/>
            <a:ext cx="3022434" cy="537321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192" y="1348052"/>
            <a:ext cx="3022434" cy="5373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3135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769" y="274638"/>
            <a:ext cx="9432826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Bookman Old Style" panose="02050604050505020204" pitchFamily="18" charset="0"/>
              </a:rPr>
              <a:t>Особенности погребального обряда</a:t>
            </a:r>
            <a:endParaRPr lang="ru-RU" b="1" dirty="0">
              <a:latin typeface="Bookman Old Style" panose="020506040505050202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8424" y="1494090"/>
            <a:ext cx="3816424" cy="5088566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1484784"/>
            <a:ext cx="2929635" cy="520824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347750" y="1735020"/>
            <a:ext cx="262866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Вытянутое положение на спине, </a:t>
            </a:r>
            <a:r>
              <a:rPr lang="ru-RU" sz="2000" b="1" dirty="0" err="1" smtClean="0"/>
              <a:t>Усть-Тартасская</a:t>
            </a:r>
            <a:r>
              <a:rPr lang="ru-RU" sz="2000" b="1" dirty="0" smtClean="0"/>
              <a:t> культура (4-3 тыс.  до н.э.)</a:t>
            </a:r>
            <a:endParaRPr lang="ru-RU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937412" y="4509120"/>
            <a:ext cx="31683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Захоронение в положении эмбриона и кремация  характерны для Андроновской  (Фёдоровской) культуры (2 тыс. до н.э.)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5694373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Bookman Old Style" panose="02050604050505020204" pitchFamily="18" charset="0"/>
              </a:rPr>
              <a:t>О чем расскажет орнамент?</a:t>
            </a:r>
            <a:endParaRPr lang="ru-RU" b="1" dirty="0">
              <a:latin typeface="Bookman Old Style" panose="020506040505050202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40" y="1340768"/>
            <a:ext cx="5258113" cy="315486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21" t="10303" r="16485" b="41414"/>
          <a:stretch/>
        </p:blipFill>
        <p:spPr>
          <a:xfrm>
            <a:off x="3096096" y="3546764"/>
            <a:ext cx="6345382" cy="3311236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05" b="25156"/>
          <a:stretch/>
        </p:blipFill>
        <p:spPr>
          <a:xfrm>
            <a:off x="6552480" y="1556792"/>
            <a:ext cx="2713809" cy="2355272"/>
          </a:xfrm>
        </p:spPr>
      </p:pic>
    </p:spTree>
    <p:extLst>
      <p:ext uri="{BB962C8B-B14F-4D97-AF65-F5344CB8AC3E}">
        <p14:creationId xmlns:p14="http://schemas.microsoft.com/office/powerpoint/2010/main" val="35694658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Bookman Old Style" panose="02050604050505020204" pitchFamily="18" charset="0"/>
              </a:rPr>
              <a:t>О чем расскажет орнамент?</a:t>
            </a:r>
            <a:endParaRPr lang="ru-RU" b="1" dirty="0"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По орнаменту на глиняных сосудах определяют, какие культуры селились здесь.</a:t>
            </a:r>
          </a:p>
          <a:p>
            <a:r>
              <a:rPr lang="ru-RU" dirty="0" smtClean="0"/>
              <a:t>Как они взаимодействовали, перенимали техники.</a:t>
            </a:r>
          </a:p>
          <a:p>
            <a:r>
              <a:rPr lang="ru-RU" dirty="0" smtClean="0"/>
              <a:t>Кто пришел раньше, кто позже.</a:t>
            </a:r>
          </a:p>
          <a:p>
            <a:r>
              <a:rPr lang="ru-RU" dirty="0" smtClean="0"/>
              <a:t>Кто был более искусен, кто менее.</a:t>
            </a:r>
          </a:p>
          <a:p>
            <a:r>
              <a:rPr lang="ru-RU" b="1" dirty="0" smtClean="0"/>
              <a:t>Можно предложить детям попрактиковаться в лепке и изготовлению </a:t>
            </a:r>
            <a:r>
              <a:rPr lang="ru-RU" b="1" dirty="0" err="1" smtClean="0"/>
              <a:t>орнаментиров</a:t>
            </a:r>
            <a:r>
              <a:rPr lang="ru-RU" b="1" dirty="0"/>
              <a:t> </a:t>
            </a:r>
            <a:r>
              <a:rPr lang="ru-RU" b="1" dirty="0" smtClean="0"/>
              <a:t>в домашних условиях.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2233555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Bookman Old Style" panose="02050604050505020204" pitchFamily="18" charset="0"/>
              </a:rPr>
              <a:t>Использование фото</a:t>
            </a:r>
            <a:endParaRPr lang="ru-RU" b="1" dirty="0"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3808" y="1340768"/>
            <a:ext cx="9072563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Например, в рамках изучения </a:t>
            </a:r>
            <a:r>
              <a:rPr lang="ru-RU" b="1" dirty="0" smtClean="0"/>
              <a:t>географического образа </a:t>
            </a:r>
            <a:r>
              <a:rPr lang="ru-RU" b="1" dirty="0"/>
              <a:t>территории</a:t>
            </a:r>
            <a:r>
              <a:rPr lang="ru-RU" dirty="0"/>
              <a:t> </a:t>
            </a:r>
            <a:r>
              <a:rPr lang="ru-RU" dirty="0" smtClean="0"/>
              <a:t>края</a:t>
            </a:r>
            <a:r>
              <a:rPr lang="ru-RU" dirty="0"/>
              <a:t> </a:t>
            </a:r>
            <a:r>
              <a:rPr lang="ru-RU" dirty="0" smtClean="0"/>
              <a:t>предложить проанализировать фотографию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70" b="5821"/>
          <a:stretch/>
        </p:blipFill>
        <p:spPr>
          <a:xfrm>
            <a:off x="1511920" y="3140968"/>
            <a:ext cx="7263471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285190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808" y="116632"/>
            <a:ext cx="9072563" cy="1143000"/>
          </a:xfrm>
        </p:spPr>
        <p:txBody>
          <a:bodyPr/>
          <a:lstStyle/>
          <a:p>
            <a:r>
              <a:rPr lang="ru-RU" b="1" dirty="0" smtClean="0">
                <a:latin typeface="Bookman Old Style" panose="02050604050505020204" pitchFamily="18" charset="0"/>
              </a:rPr>
              <a:t>Использование фото</a:t>
            </a:r>
            <a:endParaRPr lang="ru-RU" b="1" dirty="0"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7824" y="1167408"/>
            <a:ext cx="9072563" cy="5661248"/>
          </a:xfrm>
          <a:noFill/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Задание: </a:t>
            </a:r>
            <a:r>
              <a:rPr lang="ru-RU" dirty="0" smtClean="0"/>
              <a:t>предположите, почему на этой надпойменной террасе (возвышенности) люди селились, устраивали святилища и могильники на протяжении тысячелетий?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70" b="5821"/>
          <a:stretch/>
        </p:blipFill>
        <p:spPr>
          <a:xfrm>
            <a:off x="1655936" y="3303566"/>
            <a:ext cx="6975439" cy="3111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842370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808" y="548680"/>
            <a:ext cx="9072563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latin typeface="Bookman Old Style" panose="02050604050505020204" pitchFamily="18" charset="0"/>
              </a:rPr>
              <a:t>План</a:t>
            </a:r>
            <a:endParaRPr lang="ru-RU" sz="5400" b="1" dirty="0"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3808" y="1988840"/>
            <a:ext cx="9072563" cy="45259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latin typeface="Bookman Old Style" panose="02050604050505020204" pitchFamily="18" charset="0"/>
              </a:rPr>
              <a:t>Значимость исторического источника в работе историка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latin typeface="Bookman Old Style" panose="02050604050505020204" pitchFamily="18" charset="0"/>
              </a:rPr>
              <a:t>Виды источников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latin typeface="Bookman Old Style" panose="02050604050505020204" pitchFamily="18" charset="0"/>
              </a:rPr>
              <a:t>Методы работы с источниками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latin typeface="Bookman Old Style" panose="02050604050505020204" pitchFamily="18" charset="0"/>
              </a:rPr>
              <a:t>Практика использования</a:t>
            </a:r>
            <a:endParaRPr lang="ru-RU" b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37863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Bookman Old Style" panose="02050604050505020204" pitchFamily="18" charset="0"/>
              </a:rPr>
              <a:t>Использование фото</a:t>
            </a:r>
            <a:endParaRPr lang="ru-RU" b="1" dirty="0"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3120" y="1412776"/>
            <a:ext cx="9072563" cy="4525963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Ответ:</a:t>
            </a:r>
            <a:r>
              <a:rPr lang="ru-RU" dirty="0" smtClean="0"/>
              <a:t> Люди выбирали места, которые не могли быть затоплены во время большой воды. В то же время – вода рядом позволяла заниматься рыболовством, поить скот, использовать в быту, а во время отступления воды – использовать заливные луга для выпаса скота и занятия земледелием.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90" t="23244" b="14260"/>
          <a:stretch/>
        </p:blipFill>
        <p:spPr>
          <a:xfrm>
            <a:off x="4464248" y="4461551"/>
            <a:ext cx="4914122" cy="22316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842370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Bookman Old Style" panose="02050604050505020204" pitchFamily="18" charset="0"/>
              </a:rPr>
              <a:t>Использование фото</a:t>
            </a:r>
            <a:endParaRPr lang="ru-RU" b="1" dirty="0">
              <a:latin typeface="Bookman Old Style" panose="02050604050505020204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287784" y="1692036"/>
            <a:ext cx="3803792" cy="4525963"/>
          </a:xfrm>
        </p:spPr>
        <p:txBody>
          <a:bodyPr/>
          <a:lstStyle/>
          <a:p>
            <a:r>
              <a:rPr lang="ru-RU" dirty="0" smtClean="0"/>
              <a:t>Как было устроено древнее жилище?</a:t>
            </a:r>
          </a:p>
          <a:p>
            <a:r>
              <a:rPr lang="ru-RU" dirty="0" smtClean="0"/>
              <a:t>Где здесь очаг?</a:t>
            </a:r>
          </a:p>
          <a:p>
            <a:r>
              <a:rPr lang="ru-RU" dirty="0" smtClean="0"/>
              <a:t>О каких занятиях людей можно узнать?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1576" y="1844824"/>
            <a:ext cx="5724128" cy="4293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4929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Bookman Old Style" panose="02050604050505020204" pitchFamily="18" charset="0"/>
              </a:rPr>
              <a:t>Использование фото</a:t>
            </a:r>
            <a:endParaRPr lang="ru-RU" b="1" dirty="0">
              <a:latin typeface="Bookman Old Style" panose="02050604050505020204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215776" y="1365176"/>
            <a:ext cx="3803792" cy="4525963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Возможно, здесь жил гончар или кузнец?</a:t>
            </a:r>
          </a:p>
          <a:p>
            <a:r>
              <a:rPr lang="ru-RU" dirty="0" smtClean="0"/>
              <a:t>А, может, это просто дом с кухонным очагом?</a:t>
            </a:r>
          </a:p>
          <a:p>
            <a:r>
              <a:rPr lang="ru-RU" b="1" dirty="0" smtClean="0"/>
              <a:t>Быть может, пора от источников перейти к знакомству с трудами ученых?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4208" y="1340768"/>
            <a:ext cx="5724128" cy="429309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8516" y="2852936"/>
            <a:ext cx="2895786" cy="386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6530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808" y="620688"/>
            <a:ext cx="9072563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Bookman Old Style" panose="02050604050505020204" pitchFamily="18" charset="0"/>
              </a:rPr>
              <a:t>Памятники истории и архитектуры Новосибирска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ru-RU" dirty="0" smtClean="0"/>
          </a:p>
          <a:p>
            <a:r>
              <a:rPr lang="ru-RU" dirty="0" smtClean="0">
                <a:latin typeface="Bookman Old Style" panose="02050604050505020204" pitchFamily="18" charset="0"/>
              </a:rPr>
              <a:t>Подборка достопримечательностей: </a:t>
            </a:r>
            <a:r>
              <a:rPr lang="ru-RU" u="sng" dirty="0" smtClean="0">
                <a:hlinkClick r:id="rId2"/>
              </a:rPr>
              <a:t>https</a:t>
            </a:r>
            <a:r>
              <a:rPr lang="ru-RU" u="sng" dirty="0">
                <a:hlinkClick r:id="rId2"/>
              </a:rPr>
              <a:t>://</a:t>
            </a:r>
            <a:r>
              <a:rPr lang="ru-RU" u="sng" dirty="0" smtClean="0">
                <a:hlinkClick r:id="rId2"/>
              </a:rPr>
              <a:t>nsk.novosibdom.ru/memorial</a:t>
            </a:r>
            <a:endParaRPr lang="ru-RU" u="sng" dirty="0" smtClean="0"/>
          </a:p>
          <a:p>
            <a:r>
              <a:rPr lang="en-US" u="sng" dirty="0">
                <a:hlinkClick r:id="rId3"/>
              </a:rPr>
              <a:t>https://new-old.ngonb.ru/landmark</a:t>
            </a:r>
            <a:r>
              <a:rPr lang="en-US" u="sng" dirty="0" smtClean="0">
                <a:hlinkClick r:id="rId3"/>
              </a:rPr>
              <a:t>/</a:t>
            </a:r>
            <a:r>
              <a:rPr lang="ru-RU" u="sng" dirty="0" smtClean="0"/>
              <a:t> </a:t>
            </a:r>
          </a:p>
          <a:p>
            <a:pPr marL="0" indent="0">
              <a:buNone/>
            </a:pPr>
            <a:r>
              <a:rPr lang="ru-RU" b="1" dirty="0" smtClean="0"/>
              <a:t>Как использовать?</a:t>
            </a:r>
          </a:p>
          <a:p>
            <a:r>
              <a:rPr lang="ru-RU" dirty="0" smtClean="0"/>
              <a:t>Предложить </a:t>
            </a:r>
            <a:r>
              <a:rPr lang="ru-RU" dirty="0" smtClean="0"/>
              <a:t>6-7 классам </a:t>
            </a:r>
            <a:r>
              <a:rPr lang="ru-RU" dirty="0" smtClean="0"/>
              <a:t>изучить материал и самостоятельно разработать экскурсию (в виде презентации или реальную)</a:t>
            </a:r>
          </a:p>
          <a:p>
            <a:r>
              <a:rPr lang="ru-RU" dirty="0" smtClean="0"/>
              <a:t>Учителю организовать экскурсию</a:t>
            </a:r>
          </a:p>
          <a:p>
            <a:r>
              <a:rPr lang="ru-RU" dirty="0" smtClean="0"/>
              <a:t>Создать тематические маршруты по городу и области в рамках проектной деятельности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75892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808" y="404664"/>
            <a:ext cx="9072563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Bookman Old Style" panose="02050604050505020204" pitchFamily="18" charset="0"/>
              </a:rPr>
              <a:t>Памятники истории и архитектуры Новосибирска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872" y="2276872"/>
            <a:ext cx="8252686" cy="4352925"/>
          </a:xfrm>
        </p:spPr>
      </p:pic>
      <p:sp>
        <p:nvSpPr>
          <p:cNvPr id="7" name="Прямоугольник 6"/>
          <p:cNvSpPr/>
          <p:nvPr/>
        </p:nvSpPr>
        <p:spPr>
          <a:xfrm>
            <a:off x="1013327" y="1628800"/>
            <a:ext cx="80648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200" u="sng" dirty="0">
                <a:solidFill>
                  <a:prstClr val="black"/>
                </a:solidFill>
                <a:hlinkClick r:id="rId3"/>
              </a:rPr>
              <a:t>https://new-old.ngonb.ru/landmark/</a:t>
            </a:r>
            <a:r>
              <a:rPr lang="ru-RU" sz="3200" u="sng" dirty="0">
                <a:solidFill>
                  <a:prstClr val="black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319692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Bookman Old Style" panose="02050604050505020204" pitchFamily="18" charset="0"/>
              </a:rPr>
              <a:t>Письменные источники</a:t>
            </a:r>
            <a:endParaRPr lang="ru-RU" b="1" dirty="0"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u="sng" dirty="0" smtClean="0"/>
              <a:t>Много текстов в учебном пособии: </a:t>
            </a:r>
          </a:p>
          <a:p>
            <a:pPr marL="0" indent="0">
              <a:buNone/>
            </a:pPr>
            <a:r>
              <a:rPr lang="ru-RU" i="1" dirty="0" smtClean="0"/>
              <a:t>История Новосибирской области (История </a:t>
            </a:r>
            <a:r>
              <a:rPr lang="ru-RU" i="1" dirty="0"/>
              <a:t>Р</a:t>
            </a:r>
            <a:r>
              <a:rPr lang="ru-RU" i="1" dirty="0" smtClean="0"/>
              <a:t>оссии через историю регионов). Учебное пособие / </a:t>
            </a:r>
            <a:r>
              <a:rPr lang="ru-RU" i="1" dirty="0" err="1" smtClean="0"/>
              <a:t>науч.ред</a:t>
            </a:r>
            <a:r>
              <a:rPr lang="ru-RU" i="1" dirty="0" smtClean="0"/>
              <a:t>. В.И. </a:t>
            </a:r>
            <a:r>
              <a:rPr lang="ru-RU" i="1" dirty="0" err="1" smtClean="0"/>
              <a:t>Молодин</a:t>
            </a:r>
            <a:r>
              <a:rPr lang="ru-RU" i="1" dirty="0" smtClean="0"/>
              <a:t>, 2017 г.</a:t>
            </a:r>
          </a:p>
          <a:p>
            <a:pPr marL="0" indent="0">
              <a:buNone/>
            </a:pPr>
            <a:r>
              <a:rPr lang="ru-RU" u="sng" dirty="0" smtClean="0"/>
              <a:t>А также на сайте Государственного архива Новосибирской области (ГАНО)</a:t>
            </a:r>
            <a:endParaRPr lang="ru-RU" u="sng" dirty="0"/>
          </a:p>
        </p:txBody>
      </p:sp>
    </p:spTree>
    <p:extLst>
      <p:ext uri="{BB962C8B-B14F-4D97-AF65-F5344CB8AC3E}">
        <p14:creationId xmlns:p14="http://schemas.microsoft.com/office/powerpoint/2010/main" val="3277893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73" y="12932"/>
            <a:ext cx="7299650" cy="484254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6096" y="2688872"/>
            <a:ext cx="6890296" cy="416912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0464" y="5013176"/>
            <a:ext cx="2520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Bookman Old Style" panose="02050604050505020204" pitchFamily="18" charset="0"/>
              </a:rPr>
              <a:t>Учебник </a:t>
            </a:r>
          </a:p>
          <a:p>
            <a:r>
              <a:rPr lang="ru-RU" b="1" dirty="0" smtClean="0">
                <a:latin typeface="Bookman Old Style" panose="02050604050505020204" pitchFamily="18" charset="0"/>
              </a:rPr>
              <a:t>«История Новосибирской области» стр. 209</a:t>
            </a:r>
            <a:endParaRPr lang="ru-RU" b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84505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9" y="0"/>
            <a:ext cx="6977526" cy="452596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080" y="3861048"/>
            <a:ext cx="6948596" cy="299695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5776" y="4759359"/>
            <a:ext cx="2520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Bookman Old Style" panose="02050604050505020204" pitchFamily="18" charset="0"/>
              </a:rPr>
              <a:t>Учебник </a:t>
            </a:r>
          </a:p>
          <a:p>
            <a:r>
              <a:rPr lang="ru-RU" b="1" dirty="0" smtClean="0">
                <a:latin typeface="Bookman Old Style" panose="02050604050505020204" pitchFamily="18" charset="0"/>
              </a:rPr>
              <a:t>«История Новосибирской области» стр. 265</a:t>
            </a:r>
            <a:endParaRPr lang="ru-RU" b="1" dirty="0">
              <a:latin typeface="Bookman Old Style" panose="020506040505050202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68336" y="764704"/>
            <a:ext cx="280831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Bookman Old Style" panose="02050604050505020204" pitchFamily="18" charset="0"/>
              </a:rPr>
              <a:t>Материалы можно использовать как для знакомства с положением эвакуированных из Ленинграда, так и для написания исследовательской работы </a:t>
            </a:r>
            <a:endParaRPr lang="ru-RU" sz="2000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8495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Bookman Old Style" panose="02050604050505020204" pitchFamily="18" charset="0"/>
              </a:rPr>
              <a:t>Заключение</a:t>
            </a:r>
            <a:endParaRPr lang="ru-RU" b="1" dirty="0"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1800" y="1268760"/>
            <a:ext cx="9072563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/>
              <a:t> </a:t>
            </a:r>
            <a:r>
              <a:rPr lang="ru-RU" sz="2800" dirty="0" smtClean="0"/>
              <a:t>     Использование исторических источников на уроках истории  - всегда обязательный процесс. Но именно при изучении истории родного края они вписываются в него как нельзя лучше: здесь и семейные реликвии, и памятники архитектуры, предметы быта, воспоминания очевидцев – это всё окружает нас! </a:t>
            </a:r>
          </a:p>
          <a:p>
            <a:pPr marL="0" indent="0">
              <a:buNone/>
            </a:pPr>
            <a:r>
              <a:rPr lang="ru-RU" sz="2800" dirty="0"/>
              <a:t> </a:t>
            </a:r>
            <a:r>
              <a:rPr lang="ru-RU" sz="2800" dirty="0" smtClean="0"/>
              <a:t>   Важно рассмотреть и попробовать понять историю Родины через вещь, слово или образ. Именно тогда история увлечет, вдохновит на поиски, приобщит маленького человека к большим ценностям!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69013446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63848" y="2420888"/>
            <a:ext cx="8568531" cy="1470025"/>
          </a:xfrm>
        </p:spPr>
        <p:txBody>
          <a:bodyPr>
            <a:noAutofit/>
          </a:bodyPr>
          <a:lstStyle/>
          <a:p>
            <a:r>
              <a:rPr lang="ru-RU" sz="5400" b="1" dirty="0">
                <a:latin typeface="Bookman Old Style" panose="02050604050505020204" pitchFamily="18" charset="0"/>
              </a:rPr>
              <a:t>Спасибо за внимание!</a:t>
            </a:r>
            <a:r>
              <a:rPr lang="ru-RU" sz="5400" dirty="0"/>
              <a:t/>
            </a:r>
            <a:br>
              <a:rPr lang="ru-RU" sz="5400" dirty="0"/>
            </a:br>
            <a:endParaRPr lang="ru-RU" sz="5400" dirty="0"/>
          </a:p>
        </p:txBody>
      </p:sp>
      <p:sp>
        <p:nvSpPr>
          <p:cNvPr id="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36056" y="4509120"/>
            <a:ext cx="7056438" cy="1752600"/>
          </a:xfrm>
        </p:spPr>
        <p:txBody>
          <a:bodyPr>
            <a:noAutofit/>
          </a:bodyPr>
          <a:lstStyle/>
          <a:p>
            <a:pPr algn="r"/>
            <a:r>
              <a:rPr lang="ru-RU" sz="20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Крымская Инна Сергеевна, </a:t>
            </a:r>
          </a:p>
          <a:p>
            <a:pPr algn="r"/>
            <a:r>
              <a:rPr lang="ru-RU" sz="20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учитель истории и обществознания </a:t>
            </a:r>
          </a:p>
          <a:p>
            <a:pPr algn="r"/>
            <a:r>
              <a:rPr lang="ru-RU" sz="20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МБОУ СОШ №184</a:t>
            </a:r>
            <a:endParaRPr lang="ru-RU" sz="2000" b="1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58174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808" y="908720"/>
            <a:ext cx="9072563" cy="1143000"/>
          </a:xfrm>
        </p:spPr>
        <p:txBody>
          <a:bodyPr>
            <a:noAutofit/>
          </a:bodyPr>
          <a:lstStyle/>
          <a:p>
            <a:r>
              <a:rPr lang="ru-RU" sz="3600" b="1" dirty="0">
                <a:latin typeface="Bookman Old Style" panose="02050604050505020204" pitchFamily="18" charset="0"/>
              </a:rPr>
              <a:t>Значимость исторического источника в работе историка</a:t>
            </a:r>
            <a:br>
              <a:rPr lang="ru-RU" sz="3600" b="1" dirty="0">
                <a:latin typeface="Bookman Old Style" panose="02050604050505020204" pitchFamily="18" charset="0"/>
              </a:rPr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1800" y="1916832"/>
            <a:ext cx="9433048" cy="4525963"/>
          </a:xfrm>
        </p:spPr>
        <p:txBody>
          <a:bodyPr>
            <a:norm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Предоставляют фактический материал</a:t>
            </a:r>
            <a:endParaRPr lang="ru-RU" sz="2800" dirty="0" smtClean="0">
              <a:solidFill>
                <a:schemeClr val="accent6">
                  <a:lumMod val="50000"/>
                </a:schemeClr>
              </a:solidFill>
              <a:latin typeface="Bookman Old Style" panose="02050604050505020204" pitchFamily="18" charset="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Служат инструментом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для анализа и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интерпретации</a:t>
            </a:r>
            <a:endParaRPr lang="ru-RU" sz="2800" dirty="0" smtClean="0">
              <a:solidFill>
                <a:schemeClr val="accent6">
                  <a:lumMod val="50000"/>
                </a:schemeClr>
              </a:solidFill>
              <a:latin typeface="Bookman Old Style" panose="02050604050505020204" pitchFamily="18" charset="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Формируют объективную картину истории</a:t>
            </a:r>
            <a:endParaRPr lang="ru-RU" sz="2800" dirty="0" smtClean="0">
              <a:solidFill>
                <a:schemeClr val="accent6">
                  <a:lumMod val="50000"/>
                </a:schemeClr>
              </a:solidFill>
              <a:latin typeface="Bookman Old Style" panose="02050604050505020204" pitchFamily="18" charset="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Сохраняют культурное наследие.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5154274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808" y="476672"/>
            <a:ext cx="9072563" cy="1143000"/>
          </a:xfrm>
        </p:spPr>
        <p:txBody>
          <a:bodyPr/>
          <a:lstStyle/>
          <a:p>
            <a:r>
              <a:rPr lang="ru-RU" b="1" dirty="0" smtClean="0">
                <a:latin typeface="Bookman Old Style" panose="02050604050505020204" pitchFamily="18" charset="0"/>
              </a:rPr>
              <a:t>Виды источников</a:t>
            </a:r>
            <a:endParaRPr lang="ru-RU" b="1" dirty="0"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3808" y="1700808"/>
            <a:ext cx="9072563" cy="45259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Письменные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Вещественные (материальные)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Устные (фольклор, воспоминания очевидцев)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Фото- и кинодокументы </a:t>
            </a:r>
            <a:endParaRPr lang="ru-RU" b="1" dirty="0" smtClean="0">
              <a:solidFill>
                <a:schemeClr val="accent6">
                  <a:lumMod val="50000"/>
                </a:schemeClr>
              </a:solidFill>
              <a:latin typeface="Bookman Old Style" panose="020506040505050202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Фонодокументы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 (звукозаписи)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63744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7784" y="764704"/>
            <a:ext cx="9360595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Bookman Old Style" panose="02050604050505020204" pitchFamily="18" charset="0"/>
              </a:rPr>
              <a:t>Источники для изучения истории Новосибирской области в школьной практике</a:t>
            </a:r>
            <a:endParaRPr lang="ru-RU" sz="3600" b="1" dirty="0"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1800" y="2353353"/>
            <a:ext cx="9072563" cy="45259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Материальные (археологические находки, памятники архитектуры, предметы быта).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Фото 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Письменные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(архивные материалы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).</a:t>
            </a:r>
            <a:endParaRPr lang="ru-RU" b="1" dirty="0" smtClean="0">
              <a:solidFill>
                <a:schemeClr val="accent6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04959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768" y="476672"/>
            <a:ext cx="9072563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Вещественные источники - 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9415" y="1679810"/>
            <a:ext cx="5688631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 smtClean="0">
                <a:latin typeface="Bookman Old Style" panose="02050604050505020204" pitchFamily="18" charset="0"/>
              </a:rPr>
              <a:t>это </a:t>
            </a:r>
            <a:r>
              <a:rPr lang="ru-RU" sz="2800" b="1" dirty="0">
                <a:latin typeface="Bookman Old Style" panose="02050604050505020204" pitchFamily="18" charset="0"/>
              </a:rPr>
              <a:t>любые материальные остатки, от археологических памятников и предметов быта до архитектурных сооружений и современного оборудования. </a:t>
            </a:r>
          </a:p>
          <a:p>
            <a:endParaRPr lang="ru-RU" sz="2800" b="1" dirty="0">
              <a:latin typeface="Bookman Old Style" panose="020506040505050202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432" y="1400200"/>
            <a:ext cx="3736419" cy="5085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847098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7784" y="548680"/>
            <a:ext cx="9360595" cy="1143000"/>
          </a:xfrm>
          <a:ln>
            <a:noFill/>
          </a:ln>
        </p:spPr>
        <p:txBody>
          <a:bodyPr>
            <a:noAutofit/>
          </a:bodyPr>
          <a:lstStyle/>
          <a:p>
            <a:r>
              <a:rPr lang="ru-RU" sz="3600" b="1" dirty="0" smtClean="0">
                <a:latin typeface="Bookman Old Style" panose="02050604050505020204" pitchFamily="18" charset="0"/>
              </a:rPr>
              <a:t>Цели использования </a:t>
            </a:r>
            <a:r>
              <a:rPr lang="ru-RU" sz="3600" b="1" dirty="0">
                <a:latin typeface="Bookman Old Style" panose="02050604050505020204" pitchFamily="18" charset="0"/>
              </a:rPr>
              <a:t>вещественных источников на </a:t>
            </a:r>
            <a:r>
              <a:rPr lang="ru-RU" sz="3600" b="1" dirty="0" smtClean="0">
                <a:latin typeface="Bookman Old Style" panose="02050604050505020204" pitchFamily="18" charset="0"/>
              </a:rPr>
              <a:t>уроках</a:t>
            </a:r>
            <a:endParaRPr lang="ru-RU" sz="3600" b="1" dirty="0"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7784" y="1772816"/>
            <a:ext cx="9577064" cy="4752528"/>
          </a:xfrm>
          <a:solidFill>
            <a:srgbClr val="FADDA4"/>
          </a:solidFill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200" b="1" dirty="0">
                <a:latin typeface="Bookman Old Style" panose="02050604050505020204" pitchFamily="18" charset="0"/>
              </a:rPr>
              <a:t>Реализовать принцип наглядности</a:t>
            </a:r>
            <a:r>
              <a:rPr lang="ru-RU" sz="2200" dirty="0">
                <a:latin typeface="Bookman Old Style" panose="02050604050505020204" pitchFamily="18" charset="0"/>
              </a:rPr>
              <a:t> — ученики знакомятся с внешним видом источника.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200" b="1" dirty="0">
                <a:latin typeface="Bookman Old Style" panose="02050604050505020204" pitchFamily="18" charset="0"/>
              </a:rPr>
              <a:t>Конкретизировать исторический материал</a:t>
            </a:r>
            <a:r>
              <a:rPr lang="ru-RU" sz="2200" dirty="0">
                <a:latin typeface="Bookman Old Style" panose="02050604050505020204" pitchFamily="18" charset="0"/>
              </a:rPr>
              <a:t> — источник создаёт яркие образы и картины прошлого, создаёт ощущение духа эпохи.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200" b="1" dirty="0">
                <a:latin typeface="Bookman Old Style" panose="02050604050505020204" pitchFamily="18" charset="0"/>
              </a:rPr>
              <a:t>Формировать интерес к истории</a:t>
            </a:r>
            <a:r>
              <a:rPr lang="ru-RU" sz="2200" dirty="0">
                <a:latin typeface="Bookman Old Style" panose="02050604050505020204" pitchFamily="18" charset="0"/>
              </a:rPr>
              <a:t> — привлечение новых фактов позволяет почувствовать дух эпохи.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200" b="1" dirty="0">
                <a:latin typeface="Bookman Old Style" panose="02050604050505020204" pitchFamily="18" charset="0"/>
              </a:rPr>
              <a:t>Активизировать процесс мышления и воображения</a:t>
            </a:r>
            <a:r>
              <a:rPr lang="ru-RU" sz="2200" dirty="0">
                <a:latin typeface="Bookman Old Style" panose="02050604050505020204" pitchFamily="18" charset="0"/>
              </a:rPr>
              <a:t> — это способствует усвоению исторических знаний и развитию исторического сознания.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200" b="1" dirty="0">
                <a:latin typeface="Bookman Old Style" panose="02050604050505020204" pitchFamily="18" charset="0"/>
              </a:rPr>
              <a:t>Вырабатывать умение самостоятельной работы</a:t>
            </a:r>
            <a:r>
              <a:rPr lang="ru-RU" sz="2200" dirty="0">
                <a:latin typeface="Bookman Old Style" panose="02050604050505020204" pitchFamily="18" charset="0"/>
              </a:rPr>
              <a:t> с элементами исследования, анализировать и извлекать информацию</a:t>
            </a:r>
          </a:p>
          <a:p>
            <a:pPr marL="514350" indent="-514350">
              <a:buFont typeface="+mj-lt"/>
              <a:buAutoNum type="arabicPeriod"/>
            </a:pPr>
            <a:endParaRPr lang="ru-RU" sz="2200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59988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800" y="692696"/>
            <a:ext cx="9072563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Bookman Old Style" panose="02050604050505020204" pitchFamily="18" charset="0"/>
              </a:rPr>
              <a:t>Методы работы с вещественными источниками</a:t>
            </a:r>
            <a:endParaRPr lang="ru-RU" b="1" dirty="0"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3808" y="2204864"/>
            <a:ext cx="9072563" cy="4525963"/>
          </a:xfrm>
        </p:spPr>
        <p:txBody>
          <a:bodyPr/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Демонстрация предметов</a:t>
            </a:r>
          </a:p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Задания на изготовление предметов</a:t>
            </a:r>
          </a:p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Показ слайдов с изображением вещественных источников</a:t>
            </a:r>
          </a:p>
          <a:p>
            <a:endParaRPr lang="ru-RU" b="1" dirty="0">
              <a:solidFill>
                <a:schemeClr val="accent6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83230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Bookman Old Style" panose="02050604050505020204" pitchFamily="18" charset="0"/>
              </a:rPr>
              <a:t>Пример использования</a:t>
            </a:r>
            <a:endParaRPr lang="ru-RU" b="1" dirty="0"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Анализ источника</a:t>
            </a:r>
            <a:r>
              <a:rPr lang="ru-RU" dirty="0"/>
              <a:t>. Ученики определяют, что это за </a:t>
            </a:r>
            <a:r>
              <a:rPr lang="ru-RU" dirty="0" smtClean="0"/>
              <a:t>источник, </a:t>
            </a:r>
            <a:r>
              <a:rPr lang="ru-RU" dirty="0"/>
              <a:t>когда и </a:t>
            </a:r>
            <a:r>
              <a:rPr lang="ru-RU" dirty="0" smtClean="0"/>
              <a:t>для чего был создан, что мог использовать для его изготовления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5449" y="3212976"/>
            <a:ext cx="4892402" cy="32593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577291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</TotalTime>
  <Words>781</Words>
  <Application>Microsoft Office PowerPoint</Application>
  <PresentationFormat>Произвольный</PresentationFormat>
  <Paragraphs>103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Работа с историческими источниками в рамках изучения курса истории родного края</vt:lpstr>
      <vt:lpstr>План</vt:lpstr>
      <vt:lpstr>Значимость исторического источника в работе историка </vt:lpstr>
      <vt:lpstr>Виды источников</vt:lpstr>
      <vt:lpstr>Источники для изучения истории Новосибирской области в школьной практике</vt:lpstr>
      <vt:lpstr>Вещественные источники - </vt:lpstr>
      <vt:lpstr>Цели использования вещественных источников на уроках</vt:lpstr>
      <vt:lpstr>Методы работы с вещественными источниками</vt:lpstr>
      <vt:lpstr>Пример использования</vt:lpstr>
      <vt:lpstr>Пример использования</vt:lpstr>
      <vt:lpstr>Пример использования</vt:lpstr>
      <vt:lpstr>Органика – тоже источник! </vt:lpstr>
      <vt:lpstr>Органика – тоже источник! </vt:lpstr>
      <vt:lpstr>Органика – тоже источник! </vt:lpstr>
      <vt:lpstr>Особенности погребального обряда</vt:lpstr>
      <vt:lpstr>О чем расскажет орнамент?</vt:lpstr>
      <vt:lpstr>О чем расскажет орнамент?</vt:lpstr>
      <vt:lpstr>Использование фото</vt:lpstr>
      <vt:lpstr>Использование фото</vt:lpstr>
      <vt:lpstr>Использование фото</vt:lpstr>
      <vt:lpstr>Использование фото</vt:lpstr>
      <vt:lpstr>Использование фото</vt:lpstr>
      <vt:lpstr>Памятники истории и архитектуры Новосибирска</vt:lpstr>
      <vt:lpstr>Памятники истории и архитектуры Новосибирска</vt:lpstr>
      <vt:lpstr>Письменные источники</vt:lpstr>
      <vt:lpstr>Презентация PowerPoint</vt:lpstr>
      <vt:lpstr>Презентация PowerPoint</vt:lpstr>
      <vt:lpstr>Заключение</vt:lpstr>
      <vt:lpstr>Спасибо за внимание!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Работа с историческими источниками в рамках изучения курса истории родного края</dc:title>
  <dc:creator>Наталья</dc:creator>
  <cp:lastModifiedBy>Наталья</cp:lastModifiedBy>
  <cp:revision>31</cp:revision>
  <dcterms:created xsi:type="dcterms:W3CDTF">2026-03-10T14:26:18Z</dcterms:created>
  <dcterms:modified xsi:type="dcterms:W3CDTF">2026-03-10T21:37:41Z</dcterms:modified>
</cp:coreProperties>
</file>